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1"/>
  </p:notesMasterIdLst>
  <p:sldIdLst>
    <p:sldId id="256" r:id="rId2"/>
    <p:sldId id="444" r:id="rId3"/>
    <p:sldId id="261" r:id="rId4"/>
    <p:sldId id="306" r:id="rId5"/>
    <p:sldId id="414" r:id="rId6"/>
    <p:sldId id="547" r:id="rId7"/>
    <p:sldId id="274" r:id="rId8"/>
    <p:sldId id="546" r:id="rId9"/>
    <p:sldId id="52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B7B4D-79F9-4C0F-AC6C-4E353BD033AB}" v="86" dt="2025-10-23T15:09:12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96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FBF6-8690-4864-A290-127BB5A22E1B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E1A76-2CDA-41BE-B1E6-6B8ED75130E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371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C10F3-6565-4E52-9B10-9D23D5F00964}" type="slidenum">
              <a:rPr lang="de-CH" altLang="de-DE" smtClean="0"/>
              <a:pPr/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9058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C10F3-6565-4E52-9B10-9D23D5F00964}" type="slidenum">
              <a:rPr lang="de-CH" altLang="de-DE" smtClean="0"/>
              <a:pPr/>
              <a:t>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645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C10F3-6565-4E52-9B10-9D23D5F00964}" type="slidenum">
              <a:rPr lang="de-CH" altLang="de-DE" smtClean="0"/>
              <a:pPr/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9943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C10F3-6565-4E52-9B10-9D23D5F00964}" type="slidenum">
              <a:rPr lang="de-CH" altLang="de-DE" smtClean="0"/>
              <a:pPr/>
              <a:t>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7427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B9980-DCCF-2BD8-AC62-C7878C0DF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6650806-E78A-2389-EDDA-F06D84647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B631B1-6F68-F10A-B5DA-7CB7F8341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D27B77-5583-D553-031A-0440D8FB9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C10F3-6565-4E52-9B10-9D23D5F00964}" type="slidenum">
              <a:rPr lang="de-CH" altLang="de-DE" smtClean="0"/>
              <a:pPr/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5553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C10F3-6565-4E52-9B10-9D23D5F00964}" type="slidenum">
              <a:rPr lang="de-CH" altLang="de-DE" smtClean="0"/>
              <a:pPr/>
              <a:t>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8951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Diese Schlussfolie bietet eine Gelegenheit, sich bei den Zuhörern zu bedanken und sie aufzufordern, Fragen zu stellen. Es ist wichtig, das Publikum einzubeziehen und ein offenes Feedback zu fördern.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438E2-1041-45D6-B7C7-0020BA487F6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836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075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84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80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45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769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810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839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770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447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8600"/>
            <a:ext cx="103632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885950"/>
            <a:ext cx="10905067" cy="4171950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B9EA63-7363-481C-ABE2-4B25035ED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CA7F2-4D27-4340-B262-D4862C334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A0C457-B85C-4E09-B543-2CEDFDB52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C584E-2623-48CF-8456-5CBB64E9261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74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21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240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24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758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233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44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88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244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75C605D-833F-48F4-8A39-EC15BB0AA8F4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5517926-E118-4CD9-B58C-A166BFD8E2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8601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3C15F-7D26-6C9B-E194-E32898225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058632"/>
            <a:ext cx="9144000" cy="1641490"/>
          </a:xfrm>
        </p:spPr>
        <p:txBody>
          <a:bodyPr>
            <a:normAutofit/>
          </a:bodyPr>
          <a:lstStyle/>
          <a:p>
            <a:r>
              <a:rPr lang="de-CH" sz="6600" dirty="0"/>
              <a:t>Gewaltenteilung in der Schweiz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5ACA9F-29CF-1882-25D2-703B5E715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702" y="2320527"/>
            <a:ext cx="9100833" cy="1310051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KONGRESS</a:t>
            </a:r>
          </a:p>
          <a:p>
            <a:r>
              <a:rPr lang="de-DE" sz="2400" dirty="0"/>
              <a:t>Frieden und Dialog 2025</a:t>
            </a:r>
          </a:p>
          <a:p>
            <a:r>
              <a:rPr lang="de-DE" sz="2400" dirty="0"/>
              <a:t>24.–26. Oktober | Ordensburg Liebstedt</a:t>
            </a:r>
            <a:endParaRPr lang="de-CH" sz="2400" dirty="0"/>
          </a:p>
        </p:txBody>
      </p:sp>
      <p:pic>
        <p:nvPicPr>
          <p:cNvPr id="5" name="Grafik 4" descr="Ein Bild, das Text, Schrift, Logo, Kreis enthält.&#10;&#10;KI-generierte Inhalte können fehlerhaft sein.">
            <a:extLst>
              <a:ext uri="{FF2B5EF4-FFF2-40B4-BE49-F238E27FC236}">
                <a16:creationId xmlns:a16="http://schemas.microsoft.com/office/drawing/2014/main" id="{86DF0AAA-E833-446F-3FA8-828AC4601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38" y="732574"/>
            <a:ext cx="1882473" cy="1882473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77698CDA-E7E5-8A5E-9612-2D5F99607A69}"/>
              </a:ext>
            </a:extLst>
          </p:cNvPr>
          <p:cNvSpPr txBox="1">
            <a:spLocks/>
          </p:cNvSpPr>
          <p:nvPr/>
        </p:nvSpPr>
        <p:spPr>
          <a:xfrm>
            <a:off x="2975211" y="4913026"/>
            <a:ext cx="8378589" cy="1120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000" b="1" dirty="0"/>
              <a:t>Claudio Zanetti</a:t>
            </a:r>
            <a:br>
              <a:rPr lang="de-CH" sz="2000" dirty="0"/>
            </a:br>
            <a:r>
              <a:rPr lang="de-CH" sz="2000" dirty="0" err="1"/>
              <a:t>lic.</a:t>
            </a:r>
            <a:r>
              <a:rPr lang="de-CH" sz="2000" dirty="0"/>
              <a:t> iur., alt Nationalrat</a:t>
            </a:r>
            <a:br>
              <a:rPr lang="de-CH" sz="2000" dirty="0"/>
            </a:br>
            <a:r>
              <a:rPr lang="de-CH" sz="2000" dirty="0"/>
              <a:t>(Schweizerische Volkspartei Kanton Zürich, Schweiz)</a:t>
            </a:r>
          </a:p>
        </p:txBody>
      </p:sp>
    </p:spTree>
    <p:extLst>
      <p:ext uri="{BB962C8B-B14F-4D97-AF65-F5344CB8AC3E}">
        <p14:creationId xmlns:p14="http://schemas.microsoft.com/office/powerpoint/2010/main" val="360071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F44A884-26DF-7521-3E50-CCDE2739C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356187"/>
              </p:ext>
            </p:extLst>
          </p:nvPr>
        </p:nvGraphicFramePr>
        <p:xfrm>
          <a:off x="-4549" y="2"/>
          <a:ext cx="12234086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732">
                  <a:extLst>
                    <a:ext uri="{9D8B030D-6E8A-4147-A177-3AD203B41FA5}">
                      <a16:colId xmlns:a16="http://schemas.microsoft.com/office/drawing/2014/main" val="130922093"/>
                    </a:ext>
                  </a:extLst>
                </a:gridCol>
                <a:gridCol w="6102354">
                  <a:extLst>
                    <a:ext uri="{9D8B030D-6E8A-4147-A177-3AD203B41FA5}">
                      <a16:colId xmlns:a16="http://schemas.microsoft.com/office/drawing/2014/main" val="3249816441"/>
                    </a:ext>
                  </a:extLst>
                </a:gridCol>
              </a:tblGrid>
              <a:tr h="765991">
                <a:tc>
                  <a:txBody>
                    <a:bodyPr/>
                    <a:lstStyle/>
                    <a:p>
                      <a:r>
                        <a:rPr lang="de-CH" sz="4000" dirty="0">
                          <a:solidFill>
                            <a:schemeClr val="bg1"/>
                          </a:solidFill>
                        </a:rPr>
                        <a:t>Deutschland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4000" dirty="0">
                          <a:solidFill>
                            <a:schemeClr val="bg1"/>
                          </a:solidFill>
                        </a:rPr>
                        <a:t>Schweiz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252559"/>
                  </a:ext>
                </a:extLst>
              </a:tr>
              <a:tr h="499559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Parlamentarische Demokratie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Referendumsdemokratie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929063"/>
                  </a:ext>
                </a:extLst>
              </a:tr>
              <a:tr h="499559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Staatspräsident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 Staatsoberhaupt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77953"/>
                  </a:ext>
                </a:extLst>
              </a:tr>
              <a:tr h="499559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Hauptstadt (Berlin)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Bundesstadt (Bern)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5934"/>
                  </a:ext>
                </a:extLst>
              </a:tr>
              <a:tr h="499559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Zentralistischer als Schweiz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Föderalistischer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733291"/>
                  </a:ext>
                </a:extLst>
              </a:tr>
              <a:tr h="71411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Regierungschef (von Bundestag gewählt) und ernannte Minister (i.d.R. Koalition)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Regierungskollegium (Konkordanz)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700355"/>
                  </a:ext>
                </a:extLst>
              </a:tr>
              <a:tr h="499559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Konstruktives Misstrauensvotum möglich.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Feste Amtszeit der Regierung. Nicht absetzbar.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362435"/>
                  </a:ext>
                </a:extLst>
              </a:tr>
              <a:tr h="511092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Regierungsmitglieder stimmberechtigt im Bundestag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 Stimmrecht der Bundesräte im Parlament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017030"/>
                  </a:ext>
                </a:extLst>
              </a:tr>
              <a:tr h="499559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Gesetzgebungskonkurrenz Bundestags/Bundesrat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National- und Ständerat gleichberechtigt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16048"/>
                  </a:ext>
                </a:extLst>
              </a:tr>
              <a:tr h="739785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«Ewigkeitsklausel» im Grundgesetz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Keine materiellen Schranken für BV-Revision (ausser zwingendes Völkerrecht)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314883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Verfassungsänderungen durch </a:t>
                      </a:r>
                      <a:r>
                        <a:rPr lang="de-CH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Bundestags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Verfassungsänderung durch Volk und Stände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17784"/>
                  </a:ext>
                </a:extLst>
              </a:tr>
              <a:tr h="576132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Verfassungsgerichtsbarkeit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Ausschluss der Verfassungsgerichtsbarkeit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32583"/>
                  </a:ext>
                </a:extLst>
              </a:tr>
            </a:tbl>
          </a:graphicData>
        </a:graphic>
      </p:graphicFrame>
      <p:pic>
        <p:nvPicPr>
          <p:cNvPr id="2" name="Grafik 1" descr="Ein Bild, das Symbol, rot enthält.&#10;&#10;KI-generierte Inhalte können fehlerhaft sein.">
            <a:extLst>
              <a:ext uri="{FF2B5EF4-FFF2-40B4-BE49-F238E27FC236}">
                <a16:creationId xmlns:a16="http://schemas.microsoft.com/office/drawing/2014/main" id="{0E597CC8-8227-478B-C5C5-818ED770E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9" y="60845"/>
            <a:ext cx="556262" cy="556262"/>
          </a:xfrm>
          <a:prstGeom prst="rect">
            <a:avLst/>
          </a:prstGeom>
        </p:spPr>
      </p:pic>
      <p:pic>
        <p:nvPicPr>
          <p:cNvPr id="5" name="Grafik 4" descr="Ein Bild, das rot, gelb, orange, Farbigkeit enthält.&#10;&#10;KI-generierte Inhalte können fehlerhaft sein.">
            <a:extLst>
              <a:ext uri="{FF2B5EF4-FFF2-40B4-BE49-F238E27FC236}">
                <a16:creationId xmlns:a16="http://schemas.microsoft.com/office/drawing/2014/main" id="{29675BE0-56BE-4BCF-4C2D-23B9AD4CC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094" y="60846"/>
            <a:ext cx="927103" cy="5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99D8E8A-D522-D547-1DF1-FC83BC75E47D}"/>
              </a:ext>
            </a:extLst>
          </p:cNvPr>
          <p:cNvGrpSpPr/>
          <p:nvPr/>
        </p:nvGrpSpPr>
        <p:grpSpPr>
          <a:xfrm>
            <a:off x="2057400" y="4329751"/>
            <a:ext cx="8010098" cy="2003946"/>
            <a:chOff x="2057400" y="4329751"/>
            <a:chExt cx="8010098" cy="200394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7B8F9DE-61ED-D50B-113B-029A226FAE4E}"/>
                </a:ext>
              </a:extLst>
            </p:cNvPr>
            <p:cNvGrpSpPr/>
            <p:nvPr/>
          </p:nvGrpSpPr>
          <p:grpSpPr>
            <a:xfrm>
              <a:off x="2057400" y="4341124"/>
              <a:ext cx="5876174" cy="1992573"/>
              <a:chOff x="2057400" y="4341124"/>
              <a:chExt cx="5876174" cy="1992573"/>
            </a:xfrm>
          </p:grpSpPr>
          <p:sp>
            <p:nvSpPr>
              <p:cNvPr id="12296" name="Rectangle 8">
                <a:extLst>
                  <a:ext uri="{FF2B5EF4-FFF2-40B4-BE49-F238E27FC236}">
                    <a16:creationId xmlns:a16="http://schemas.microsoft.com/office/drawing/2014/main" id="{935EC5D9-5368-4578-A376-413965D0B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5331724"/>
                <a:ext cx="1760074" cy="1001973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FF"/>
                </a:extrusionClr>
                <a:contourClr>
                  <a:srgbClr val="2F4776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6" tIns="45713" rIns="91426" bIns="45713" anchor="ctr">
                <a:flatTx/>
              </a:bodyPr>
              <a:lstStyle>
                <a:lvl1pPr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y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912813" indent="-230188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x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de-CH" altLang="de-DE" sz="2400">
                    <a:latin typeface="Arial" panose="020B0604020202020204" pitchFamily="34" charset="0"/>
                  </a:rPr>
                  <a:t>Stadt:</a:t>
                </a:r>
              </a:p>
            </p:txBody>
          </p:sp>
          <p:sp>
            <p:nvSpPr>
              <p:cNvPr id="12294" name="Rectangle 6">
                <a:extLst>
                  <a:ext uri="{FF2B5EF4-FFF2-40B4-BE49-F238E27FC236}">
                    <a16:creationId xmlns:a16="http://schemas.microsoft.com/office/drawing/2014/main" id="{38844681-DEA8-4752-9EE6-160FB2D1D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4341124"/>
                <a:ext cx="1760074" cy="1001973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FF"/>
                </a:extrusionClr>
                <a:contourClr>
                  <a:srgbClr val="2F4776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6" tIns="45713" rIns="91426" bIns="45713" anchor="ctr">
                <a:flatTx/>
              </a:bodyPr>
              <a:lstStyle>
                <a:lvl1pPr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y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912813" indent="-230188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x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de-CH" altLang="de-DE" sz="2400" dirty="0">
                    <a:latin typeface="Arial" panose="020B0604020202020204" pitchFamily="34" charset="0"/>
                  </a:rPr>
                  <a:t>Gemeinde:</a:t>
                </a:r>
              </a:p>
            </p:txBody>
          </p:sp>
          <p:sp>
            <p:nvSpPr>
              <p:cNvPr id="12297" name="Rectangle 9">
                <a:extLst>
                  <a:ext uri="{FF2B5EF4-FFF2-40B4-BE49-F238E27FC236}">
                    <a16:creationId xmlns:a16="http://schemas.microsoft.com/office/drawing/2014/main" id="{51095A90-2E1F-4C5C-9DE2-F52B2214B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331724"/>
                <a:ext cx="2066174" cy="1001973"/>
              </a:xfrm>
              <a:prstGeom prst="rect">
                <a:avLst/>
              </a:prstGeom>
              <a:gradFill rotWithShape="0">
                <a:gsLst>
                  <a:gs pos="0">
                    <a:srgbClr val="EFFFFF"/>
                  </a:gs>
                  <a:gs pos="100000">
                    <a:srgbClr val="6F7676"/>
                  </a:gs>
                </a:gsLst>
                <a:path path="rect">
                  <a:fillToRect l="100000" b="100000"/>
                </a:path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FFFFF"/>
                </a:extrusionClr>
                <a:contourClr>
                  <a:srgbClr val="E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6" tIns="45713" rIns="91426" bIns="45713" anchor="ctr">
                <a:flatTx/>
              </a:bodyPr>
              <a:lstStyle>
                <a:lvl1pPr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y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912813" indent="-230188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x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de-CH" altLang="de-DE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Gemeinderat</a:t>
                </a:r>
              </a:p>
            </p:txBody>
          </p:sp>
          <p:sp>
            <p:nvSpPr>
              <p:cNvPr id="12299" name="Rectangle 11">
                <a:extLst>
                  <a:ext uri="{FF2B5EF4-FFF2-40B4-BE49-F238E27FC236}">
                    <a16:creationId xmlns:a16="http://schemas.microsoft.com/office/drawing/2014/main" id="{46A7BE51-D51E-4B6D-A1B5-35B6A0865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341124"/>
                <a:ext cx="2066174" cy="1001973"/>
              </a:xfrm>
              <a:prstGeom prst="rect">
                <a:avLst/>
              </a:prstGeom>
              <a:gradFill rotWithShape="0">
                <a:gsLst>
                  <a:gs pos="0">
                    <a:srgbClr val="EFFFFF"/>
                  </a:gs>
                  <a:gs pos="100000">
                    <a:srgbClr val="6F7676"/>
                  </a:gs>
                </a:gsLst>
                <a:path path="rect">
                  <a:fillToRect l="100000" b="100000"/>
                </a:path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FFFFF"/>
                </a:extrusionClr>
                <a:contourClr>
                  <a:srgbClr val="E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6" tIns="45713" rIns="91426" bIns="45713" anchor="ctr">
                <a:flatTx/>
              </a:bodyPr>
              <a:lstStyle>
                <a:lvl1pPr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y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912813" indent="-230188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x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de-CH" altLang="de-DE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Gemeinde-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de-CH" altLang="de-DE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versammlung</a:t>
                </a:r>
              </a:p>
            </p:txBody>
          </p:sp>
          <p:sp>
            <p:nvSpPr>
              <p:cNvPr id="12298" name="Rectangle 10">
                <a:extLst>
                  <a:ext uri="{FF2B5EF4-FFF2-40B4-BE49-F238E27FC236}">
                    <a16:creationId xmlns:a16="http://schemas.microsoft.com/office/drawing/2014/main" id="{CD30C1BC-AE9F-42F7-937E-5C23FF3D4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400" y="5331724"/>
                <a:ext cx="2066174" cy="1001973"/>
              </a:xfrm>
              <a:prstGeom prst="rect">
                <a:avLst/>
              </a:prstGeom>
              <a:gradFill rotWithShape="0">
                <a:gsLst>
                  <a:gs pos="0">
                    <a:srgbClr val="EFFFFF"/>
                  </a:gs>
                  <a:gs pos="100000">
                    <a:srgbClr val="6F7676"/>
                  </a:gs>
                </a:gsLst>
                <a:path path="rect">
                  <a:fillToRect l="100000" b="100000"/>
                </a:path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FFFFF"/>
                </a:extrusionClr>
                <a:contourClr>
                  <a:srgbClr val="E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6" tIns="45713" rIns="91426" bIns="45713" anchor="ctr">
                <a:flatTx/>
              </a:bodyPr>
              <a:lstStyle>
                <a:lvl1pPr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y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912813" indent="-230188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x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de-CH" altLang="de-DE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Stadtrat</a:t>
                </a:r>
              </a:p>
            </p:txBody>
          </p:sp>
          <p:sp>
            <p:nvSpPr>
              <p:cNvPr id="12300" name="Rectangle 12">
                <a:extLst>
                  <a:ext uri="{FF2B5EF4-FFF2-40B4-BE49-F238E27FC236}">
                    <a16:creationId xmlns:a16="http://schemas.microsoft.com/office/drawing/2014/main" id="{8DD56025-F649-4675-9FE7-65B07AAAE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400" y="4341124"/>
                <a:ext cx="2066174" cy="1001973"/>
              </a:xfrm>
              <a:prstGeom prst="rect">
                <a:avLst/>
              </a:prstGeom>
              <a:gradFill rotWithShape="0">
                <a:gsLst>
                  <a:gs pos="0">
                    <a:srgbClr val="EFFFFF"/>
                  </a:gs>
                  <a:gs pos="100000">
                    <a:srgbClr val="6F7676"/>
                  </a:gs>
                </a:gsLst>
                <a:path path="rect">
                  <a:fillToRect l="100000" b="100000"/>
                </a:path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FFFFF"/>
                </a:extrusionClr>
                <a:contourClr>
                  <a:srgbClr val="E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6" tIns="45713" rIns="91426" bIns="45713" anchor="ctr">
                <a:flatTx/>
              </a:bodyPr>
              <a:lstStyle>
                <a:lvl1pPr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y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912813" indent="-230188" defTabSz="912813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x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de-CH" altLang="de-DE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Gemeinderat</a:t>
                </a:r>
              </a:p>
            </p:txBody>
          </p:sp>
        </p:grpSp>
        <p:sp>
          <p:nvSpPr>
            <p:cNvPr id="12307" name="Rectangle 19">
              <a:extLst>
                <a:ext uri="{FF2B5EF4-FFF2-40B4-BE49-F238E27FC236}">
                  <a16:creationId xmlns:a16="http://schemas.microsoft.com/office/drawing/2014/main" id="{843BC059-D2F0-47B6-B0A6-2F6F892D5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799" y="4329751"/>
              <a:ext cx="2142699" cy="2003946"/>
            </a:xfrm>
            <a:prstGeom prst="rect">
              <a:avLst/>
            </a:prstGeom>
            <a:gradFill rotWithShape="0">
              <a:gsLst>
                <a:gs pos="0">
                  <a:srgbClr val="EFFFFF"/>
                </a:gs>
                <a:gs pos="100000">
                  <a:srgbClr val="6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FFFF"/>
              </a:extrusionClr>
              <a:contourClr>
                <a:srgbClr val="E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Bezirksgericht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6810E72-363E-0055-B730-6957FE736483}"/>
              </a:ext>
            </a:extLst>
          </p:cNvPr>
          <p:cNvGrpSpPr/>
          <p:nvPr/>
        </p:nvGrpSpPr>
        <p:grpSpPr>
          <a:xfrm>
            <a:off x="2055866" y="3350524"/>
            <a:ext cx="8002624" cy="1001973"/>
            <a:chOff x="2064874" y="3350524"/>
            <a:chExt cx="8002624" cy="1001973"/>
          </a:xfrm>
        </p:grpSpPr>
        <p:sp>
          <p:nvSpPr>
            <p:cNvPr id="12306" name="Rectangle 18">
              <a:extLst>
                <a:ext uri="{FF2B5EF4-FFF2-40B4-BE49-F238E27FC236}">
                  <a16:creationId xmlns:a16="http://schemas.microsoft.com/office/drawing/2014/main" id="{CB4A68E3-F94E-4C95-8907-519708EB4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874" y="3350524"/>
              <a:ext cx="1760074" cy="1001973"/>
            </a:xfrm>
            <a:prstGeom prst="rect">
              <a:avLst/>
            </a:prstGeom>
            <a:gradFill rotWithShape="0">
              <a:gsLst>
                <a:gs pos="0">
                  <a:srgbClr val="2F4776"/>
                </a:gs>
                <a:gs pos="100000">
                  <a:srgbClr val="6699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  <a:contourClr>
                <a:srgbClr val="2F477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400" dirty="0">
                  <a:latin typeface="Arial" panose="020B0604020202020204" pitchFamily="34" charset="0"/>
                </a:rPr>
                <a:t>Kanton:</a:t>
              </a:r>
            </a:p>
          </p:txBody>
        </p:sp>
        <p:sp>
          <p:nvSpPr>
            <p:cNvPr id="12319" name="Rectangle 31">
              <a:extLst>
                <a:ext uri="{FF2B5EF4-FFF2-40B4-BE49-F238E27FC236}">
                  <a16:creationId xmlns:a16="http://schemas.microsoft.com/office/drawing/2014/main" id="{7C2EAE96-0732-4C18-A5D2-01820F215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474" y="3350524"/>
              <a:ext cx="2066174" cy="1001973"/>
            </a:xfrm>
            <a:prstGeom prst="rect">
              <a:avLst/>
            </a:prstGeom>
            <a:gradFill rotWithShape="0">
              <a:gsLst>
                <a:gs pos="0">
                  <a:srgbClr val="EFFFFF"/>
                </a:gs>
                <a:gs pos="100000">
                  <a:srgbClr val="6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FFFF"/>
              </a:extrusionClr>
              <a:contourClr>
                <a:srgbClr val="E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Kantonsrat</a:t>
              </a:r>
            </a:p>
          </p:txBody>
        </p:sp>
        <p:sp>
          <p:nvSpPr>
            <p:cNvPr id="12301" name="Rectangle 13">
              <a:extLst>
                <a:ext uri="{FF2B5EF4-FFF2-40B4-BE49-F238E27FC236}">
                  <a16:creationId xmlns:a16="http://schemas.microsoft.com/office/drawing/2014/main" id="{20716510-9353-4692-AE5C-17995A328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350524"/>
              <a:ext cx="2066174" cy="1001973"/>
            </a:xfrm>
            <a:prstGeom prst="rect">
              <a:avLst/>
            </a:prstGeom>
            <a:gradFill rotWithShape="0">
              <a:gsLst>
                <a:gs pos="0">
                  <a:srgbClr val="EFFFFF"/>
                </a:gs>
                <a:gs pos="100000">
                  <a:srgbClr val="6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FFFF"/>
              </a:extrusionClr>
              <a:contourClr>
                <a:srgbClr val="E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Regierungsrat</a:t>
              </a:r>
            </a:p>
          </p:txBody>
        </p:sp>
        <p:sp>
          <p:nvSpPr>
            <p:cNvPr id="12308" name="Rectangle 20">
              <a:extLst>
                <a:ext uri="{FF2B5EF4-FFF2-40B4-BE49-F238E27FC236}">
                  <a16:creationId xmlns:a16="http://schemas.microsoft.com/office/drawing/2014/main" id="{E3BF59C1-AE92-47D9-935B-FAE210608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799" y="3350524"/>
              <a:ext cx="2142699" cy="1001973"/>
            </a:xfrm>
            <a:prstGeom prst="rect">
              <a:avLst/>
            </a:prstGeom>
            <a:gradFill rotWithShape="0">
              <a:gsLst>
                <a:gs pos="0">
                  <a:srgbClr val="EFFFFF"/>
                </a:gs>
                <a:gs pos="100000">
                  <a:srgbClr val="6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FFFF"/>
              </a:extrusionClr>
              <a:contourClr>
                <a:srgbClr val="E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Obergericht</a:t>
              </a:r>
            </a:p>
          </p:txBody>
        </p:sp>
      </p:grp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20411E5-C1AF-459F-B7E9-2459A79AC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de-CH" altLang="de-DE" sz="6000" b="1" dirty="0"/>
              <a:t>Die Gewaltentrennung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CB0AFB1-B731-59B4-199C-D915A2580BA5}"/>
              </a:ext>
            </a:extLst>
          </p:cNvPr>
          <p:cNvGrpSpPr/>
          <p:nvPr/>
        </p:nvGrpSpPr>
        <p:grpSpPr>
          <a:xfrm>
            <a:off x="2057400" y="2359924"/>
            <a:ext cx="8010098" cy="1001973"/>
            <a:chOff x="2057400" y="2359924"/>
            <a:chExt cx="8010098" cy="1001973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005F9C89-0EC4-4854-8983-DCA933351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359924"/>
              <a:ext cx="1760074" cy="1001973"/>
            </a:xfrm>
            <a:prstGeom prst="rect">
              <a:avLst/>
            </a:prstGeom>
            <a:gradFill rotWithShape="0">
              <a:gsLst>
                <a:gs pos="0">
                  <a:srgbClr val="2F4776"/>
                </a:gs>
                <a:gs pos="100000">
                  <a:srgbClr val="6699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  <a:contourClr>
                <a:srgbClr val="2F477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400" dirty="0">
                  <a:latin typeface="Arial" panose="020B0604020202020204" pitchFamily="34" charset="0"/>
                </a:rPr>
                <a:t>Bund:</a:t>
              </a:r>
            </a:p>
          </p:txBody>
        </p:sp>
        <p:sp>
          <p:nvSpPr>
            <p:cNvPr id="12304" name="Rectangle 16">
              <a:extLst>
                <a:ext uri="{FF2B5EF4-FFF2-40B4-BE49-F238E27FC236}">
                  <a16:creationId xmlns:a16="http://schemas.microsoft.com/office/drawing/2014/main" id="{64D61B54-74FE-4702-82C8-838D1E9C9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359924"/>
              <a:ext cx="2066174" cy="1001973"/>
            </a:xfrm>
            <a:prstGeom prst="rect">
              <a:avLst/>
            </a:prstGeom>
            <a:gradFill rotWithShape="0">
              <a:gsLst>
                <a:gs pos="0">
                  <a:srgbClr val="EFFFFF"/>
                </a:gs>
                <a:gs pos="100000">
                  <a:srgbClr val="6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FFFF"/>
              </a:extrusionClr>
              <a:contourClr>
                <a:srgbClr val="E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Bundes-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Versammlung</a:t>
              </a:r>
              <a:br>
                <a:rPr kumimoji="0" lang="de-CH" altLang="de-DE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</a:br>
              <a:r>
                <a:rPr kumimoji="0" lang="de-CH" altLang="de-DE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(National-/Ständerat)</a:t>
              </a:r>
              <a:endParaRPr kumimoji="0" lang="de-CH" altLang="de-DE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2302" name="Rectangle 14">
              <a:extLst>
                <a:ext uri="{FF2B5EF4-FFF2-40B4-BE49-F238E27FC236}">
                  <a16:creationId xmlns:a16="http://schemas.microsoft.com/office/drawing/2014/main" id="{2A34C8B8-BE66-4CD9-8805-CCB073B07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359924"/>
              <a:ext cx="2066174" cy="1001973"/>
            </a:xfrm>
            <a:prstGeom prst="rect">
              <a:avLst/>
            </a:prstGeom>
            <a:gradFill rotWithShape="0">
              <a:gsLst>
                <a:gs pos="0">
                  <a:srgbClr val="EFFFFF"/>
                </a:gs>
                <a:gs pos="100000">
                  <a:srgbClr val="6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FFFF"/>
              </a:extrusionClr>
              <a:contourClr>
                <a:srgbClr val="E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Bundesrat</a:t>
              </a:r>
            </a:p>
          </p:txBody>
        </p:sp>
        <p:sp>
          <p:nvSpPr>
            <p:cNvPr id="12309" name="Rectangle 21">
              <a:extLst>
                <a:ext uri="{FF2B5EF4-FFF2-40B4-BE49-F238E27FC236}">
                  <a16:creationId xmlns:a16="http://schemas.microsoft.com/office/drawing/2014/main" id="{EF902904-1182-468A-86F8-9A73E8AB8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799" y="2359924"/>
              <a:ext cx="2142699" cy="1001973"/>
            </a:xfrm>
            <a:prstGeom prst="rect">
              <a:avLst/>
            </a:prstGeom>
            <a:gradFill rotWithShape="0">
              <a:gsLst>
                <a:gs pos="0">
                  <a:srgbClr val="EFFFFF"/>
                </a:gs>
                <a:gs pos="100000">
                  <a:srgbClr val="6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FFFF"/>
              </a:extrusionClr>
              <a:contourClr>
                <a:srgbClr val="E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Bundesgericht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252AD0-34D6-77F9-F4DA-F11E659DB29C}"/>
              </a:ext>
            </a:extLst>
          </p:cNvPr>
          <p:cNvGrpSpPr/>
          <p:nvPr/>
        </p:nvGrpSpPr>
        <p:grpSpPr>
          <a:xfrm>
            <a:off x="3810000" y="1369324"/>
            <a:ext cx="6257498" cy="1001973"/>
            <a:chOff x="3810000" y="1369324"/>
            <a:chExt cx="6257498" cy="1001973"/>
          </a:xfrm>
        </p:grpSpPr>
        <p:sp>
          <p:nvSpPr>
            <p:cNvPr id="12316" name="Rectangle 28">
              <a:extLst>
                <a:ext uri="{FF2B5EF4-FFF2-40B4-BE49-F238E27FC236}">
                  <a16:creationId xmlns:a16="http://schemas.microsoft.com/office/drawing/2014/main" id="{F55111D2-C9B4-4E9A-B51C-869ED872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369324"/>
              <a:ext cx="2066174" cy="1001973"/>
            </a:xfrm>
            <a:prstGeom prst="rect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2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Legislative:</a:t>
              </a:r>
            </a:p>
          </p:txBody>
        </p:sp>
        <p:sp>
          <p:nvSpPr>
            <p:cNvPr id="12315" name="Rectangle 27">
              <a:extLst>
                <a:ext uri="{FF2B5EF4-FFF2-40B4-BE49-F238E27FC236}">
                  <a16:creationId xmlns:a16="http://schemas.microsoft.com/office/drawing/2014/main" id="{28758329-FF94-4AFD-BED9-3D73D9F97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369324"/>
              <a:ext cx="2066174" cy="1001973"/>
            </a:xfrm>
            <a:prstGeom prst="rect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2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Exekutive:</a:t>
              </a:r>
            </a:p>
          </p:txBody>
        </p:sp>
        <p:sp>
          <p:nvSpPr>
            <p:cNvPr id="12317" name="Rectangle 29">
              <a:extLst>
                <a:ext uri="{FF2B5EF4-FFF2-40B4-BE49-F238E27FC236}">
                  <a16:creationId xmlns:a16="http://schemas.microsoft.com/office/drawing/2014/main" id="{35029C8E-0045-4242-B932-EECF0E074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799" y="1369324"/>
              <a:ext cx="2142699" cy="1001973"/>
            </a:xfrm>
            <a:prstGeom prst="rect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2F7676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>
              <a:flatTx/>
            </a:bodyPr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912813" indent="-230188" defTabSz="912813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de-CH" altLang="de-DE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Judikative: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F66DE60E-96A7-49C7-B60C-2F431ABD2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509000" cy="1143000"/>
          </a:xfrm>
        </p:spPr>
        <p:txBody>
          <a:bodyPr/>
          <a:lstStyle/>
          <a:p>
            <a:r>
              <a:rPr lang="de-CH" altLang="de-DE" sz="6000" b="1" dirty="0"/>
              <a:t>Die Volksrechte</a:t>
            </a:r>
            <a:endParaRPr lang="de-CH" altLang="de-DE" dirty="0"/>
          </a:p>
        </p:txBody>
      </p:sp>
      <p:sp>
        <p:nvSpPr>
          <p:cNvPr id="103427" name="Rectangle 1027">
            <a:extLst>
              <a:ext uri="{FF2B5EF4-FFF2-40B4-BE49-F238E27FC236}">
                <a16:creationId xmlns:a16="http://schemas.microsoft.com/office/drawing/2014/main" id="{B0010B2F-32D8-4F98-AAA4-9BE183142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0400" y="1484783"/>
            <a:ext cx="8509000" cy="5244841"/>
          </a:xfrm>
        </p:spPr>
        <p:txBody>
          <a:bodyPr>
            <a:normAutofit/>
          </a:bodyPr>
          <a:lstStyle/>
          <a:p>
            <a:pPr marL="719138" indent="-719138">
              <a:lnSpc>
                <a:spcPct val="110000"/>
              </a:lnSpc>
            </a:pPr>
            <a:r>
              <a:rPr lang="de-CH" altLang="de-DE" sz="4800" dirty="0">
                <a:latin typeface="+mj-lt"/>
              </a:rPr>
              <a:t>Das Wahlrecht</a:t>
            </a:r>
          </a:p>
          <a:p>
            <a:pPr marL="719138" indent="-719138">
              <a:lnSpc>
                <a:spcPct val="110000"/>
              </a:lnSpc>
            </a:pPr>
            <a:r>
              <a:rPr lang="de-CH" altLang="de-DE" sz="4800" dirty="0">
                <a:latin typeface="+mj-lt"/>
              </a:rPr>
              <a:t>Das Stimmrecht</a:t>
            </a:r>
          </a:p>
          <a:p>
            <a:pPr marL="719138" indent="-719138">
              <a:lnSpc>
                <a:spcPct val="110000"/>
              </a:lnSpc>
            </a:pPr>
            <a:r>
              <a:rPr lang="de-CH" altLang="de-DE" sz="4800" dirty="0">
                <a:latin typeface="+mj-lt"/>
              </a:rPr>
              <a:t>Das Initiativrecht</a:t>
            </a:r>
          </a:p>
          <a:p>
            <a:pPr marL="719138" indent="-719138">
              <a:lnSpc>
                <a:spcPct val="110000"/>
              </a:lnSpc>
            </a:pPr>
            <a:r>
              <a:rPr lang="de-CH" altLang="de-DE" sz="4800" dirty="0">
                <a:latin typeface="+mj-lt"/>
              </a:rPr>
              <a:t>Das Referendumsrecht</a:t>
            </a:r>
          </a:p>
          <a:p>
            <a:pPr marL="719138" indent="-719138">
              <a:lnSpc>
                <a:spcPct val="110000"/>
              </a:lnSpc>
            </a:pPr>
            <a:r>
              <a:rPr lang="de-CH" altLang="de-DE" sz="4800" dirty="0">
                <a:latin typeface="+mj-lt"/>
              </a:rPr>
              <a:t>Das Petitionsrecht</a:t>
            </a:r>
            <a:endParaRPr lang="de-CH" altLang="de-DE" sz="4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3B8C5-D760-4989-8F6F-BE611C9D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3" y="440876"/>
            <a:ext cx="11591497" cy="1143000"/>
          </a:xfrm>
        </p:spPr>
        <p:txBody>
          <a:bodyPr>
            <a:normAutofit fontScale="90000"/>
          </a:bodyPr>
          <a:lstStyle/>
          <a:p>
            <a:r>
              <a:rPr lang="de-CH" sz="6000" b="1" dirty="0"/>
              <a:t>Föderalismus / Subsidiaritätsprinzip</a:t>
            </a:r>
            <a:br>
              <a:rPr lang="de-CH" dirty="0"/>
            </a:br>
            <a:r>
              <a:rPr lang="de-CH" sz="3800" dirty="0"/>
              <a:t>Negative Kompetenzausscheidung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2348705-70C8-46E3-B63C-05E9F5D88E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2306" y="1715069"/>
            <a:ext cx="4757255" cy="44855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2C4CA56-B5C7-A9E7-598A-88EA312F59DB}"/>
              </a:ext>
            </a:extLst>
          </p:cNvPr>
          <p:cNvSpPr txBox="1"/>
          <p:nvPr/>
        </p:nvSpPr>
        <p:spPr>
          <a:xfrm>
            <a:off x="441434" y="2180136"/>
            <a:ext cx="62881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>
                <a:latin typeface="Arial" panose="020B0604020202020204" pitchFamily="34" charset="0"/>
                <a:cs typeface="Arial" panose="020B0604020202020204" pitchFamily="34" charset="0"/>
              </a:rPr>
              <a:t>«Die Kantone sind souverän, soweit ihre Souveränität nicht durch die Bundesverfassung beschränkt ist; sie üben alle Rechte aus, die nicht dem Bund übertragen sind.» </a:t>
            </a:r>
          </a:p>
          <a:p>
            <a:pPr algn="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Artikel 3 Bundesverfassung (Kantone)</a:t>
            </a:r>
          </a:p>
        </p:txBody>
      </p:sp>
    </p:spTree>
    <p:extLst>
      <p:ext uri="{BB962C8B-B14F-4D97-AF65-F5344CB8AC3E}">
        <p14:creationId xmlns:p14="http://schemas.microsoft.com/office/powerpoint/2010/main" val="25608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00A6-8CBA-2224-0580-7B3805772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C02B1-39B6-63FA-DF11-5DC29781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3" y="125575"/>
            <a:ext cx="11591497" cy="1143000"/>
          </a:xfrm>
        </p:spPr>
        <p:txBody>
          <a:bodyPr>
            <a:noAutofit/>
          </a:bodyPr>
          <a:lstStyle/>
          <a:p>
            <a:r>
              <a:rPr lang="de-CH" sz="4800" b="1" dirty="0"/>
              <a:t>Regelung in Deutschland (Grundgesetz)</a:t>
            </a:r>
            <a:endParaRPr lang="de-CH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1679C0-943A-A4C8-A7D9-8C1F37EC43B9}"/>
              </a:ext>
            </a:extLst>
          </p:cNvPr>
          <p:cNvSpPr txBox="1"/>
          <p:nvPr/>
        </p:nvSpPr>
        <p:spPr>
          <a:xfrm>
            <a:off x="350292" y="1382851"/>
            <a:ext cx="117035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Art. 20 Abs. 1</a:t>
            </a:r>
          </a:p>
          <a:p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«Die Bundesrepublik Deutschland ist ein demokratischer und sozialer </a:t>
            </a:r>
            <a:r>
              <a:rPr lang="de-DE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Bundesstaat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endParaRPr lang="de-DE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Art. 30</a:t>
            </a:r>
            <a:b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«Die Ausübung der staatlichen Befugnisse und die Erfüllung der staatlichen Aufgaben ist Sache der Länder, soweit dieses Grundgesetz keine andere Regelung trifft oder </a:t>
            </a: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zuläßt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endParaRPr lang="de-DE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Der deutsche Föderalismus ist kooperativ (nicht dualistisch), d.h. Bund und Länder arbeiten eng zusammen.</a:t>
            </a:r>
          </a:p>
          <a:p>
            <a:endParaRPr 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Kooperativer Föderalismus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Bund und Länder koordinieren sich vertikal (zwischen Ebenen) und horizontal (untereinander). Es gibt gemeinsame Entscheidungen, Finanzierung und Ausführung. Ziel: Einheitliche Standards bei regionaler Vielfalt (Art. 20 Abs. 1 GG).</a:t>
            </a:r>
          </a:p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Dualistischer Föderalismus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Bund und Staaten sind unabhängig voneinander. Jede Ebene hat eigene Kompetenzen, Organe und Finanzen – wie zwei getrennte Regierungen. Keine systematische Kooperation vorgeschrieben.]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B60C909-A169-4C56-818D-C9C7E6BF4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7772400" cy="838200"/>
          </a:xfrm>
        </p:spPr>
        <p:txBody>
          <a:bodyPr/>
          <a:lstStyle/>
          <a:p>
            <a:r>
              <a:rPr lang="de-CH" altLang="de-DE" b="1" dirty="0"/>
              <a:t>Der Weg zum Gesetz</a:t>
            </a:r>
            <a:endParaRPr lang="de-CH" altLang="de-DE" dirty="0"/>
          </a:p>
        </p:txBody>
      </p:sp>
      <p:sp>
        <p:nvSpPr>
          <p:cNvPr id="31747" name="AutoShape 3">
            <a:extLst>
              <a:ext uri="{FF2B5EF4-FFF2-40B4-BE49-F238E27FC236}">
                <a16:creationId xmlns:a16="http://schemas.microsoft.com/office/drawing/2014/main" id="{0A203484-3388-441C-9A4F-C807F45FF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84784"/>
            <a:ext cx="1447800" cy="914400"/>
          </a:xfrm>
          <a:prstGeom prst="flowChartProcess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Anstoss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(von Parlament </a:t>
            </a:r>
            <a:br>
              <a:rPr kumimoji="0" lang="de-CH" altLang="de-DE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kumimoji="0" lang="de-CH" altLang="de-DE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oder Bundesrat</a:t>
            </a:r>
            <a:r>
              <a:rPr kumimoji="0" lang="de-CH" altLang="de-D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</a:t>
            </a:r>
            <a:endParaRPr kumimoji="0" lang="de-CH" altLang="de-DE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1749" name="AutoShape 5">
            <a:extLst>
              <a:ext uri="{FF2B5EF4-FFF2-40B4-BE49-F238E27FC236}">
                <a16:creationId xmlns:a16="http://schemas.microsoft.com/office/drawing/2014/main" id="{E795540A-1595-401F-999D-F464FC2A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484784"/>
            <a:ext cx="5334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0DFA9980-6D1B-44CB-B10C-05A0FF746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484784"/>
            <a:ext cx="12954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400">
                <a:solidFill>
                  <a:schemeClr val="bg1"/>
                </a:solidFill>
                <a:latin typeface="Arial" panose="020B0604020202020204" pitchFamily="34" charset="0"/>
              </a:rPr>
              <a:t>Entwurf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130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kumimoji="0" lang="de-CH" altLang="de-DE" sz="1300" err="1">
                <a:solidFill>
                  <a:schemeClr val="bg1"/>
                </a:solidFill>
                <a:latin typeface="Arial" panose="020B0604020202020204" pitchFamily="34" charset="0"/>
              </a:rPr>
              <a:t>Expertenkom</a:t>
            </a:r>
            <a:r>
              <a:rPr kumimoji="0" lang="de-CH" altLang="de-DE" sz="1300">
                <a:solidFill>
                  <a:schemeClr val="bg1"/>
                </a:solidFill>
                <a:latin typeface="Arial" panose="020B0604020202020204" pitchFamily="34" charset="0"/>
              </a:rPr>
              <a:t>.)</a:t>
            </a:r>
            <a:endParaRPr kumimoji="0" lang="de-CH" altLang="de-DE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AutoShape 8">
            <a:extLst>
              <a:ext uri="{FF2B5EF4-FFF2-40B4-BE49-F238E27FC236}">
                <a16:creationId xmlns:a16="http://schemas.microsoft.com/office/drawing/2014/main" id="{5F762BD0-B844-4D90-A4CC-B3978CE9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484784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89975274-3136-44CC-BDFB-E77BF631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484784"/>
            <a:ext cx="15240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400">
                <a:solidFill>
                  <a:schemeClr val="bg1"/>
                </a:solidFill>
                <a:latin typeface="Arial" panose="020B0604020202020204" pitchFamily="34" charset="0"/>
              </a:rPr>
              <a:t>Vernehm-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400">
                <a:solidFill>
                  <a:schemeClr val="bg1"/>
                </a:solidFill>
                <a:latin typeface="Arial" panose="020B0604020202020204" pitchFamily="34" charset="0"/>
              </a:rPr>
              <a:t>lassung</a:t>
            </a:r>
          </a:p>
        </p:txBody>
      </p:sp>
      <p:sp>
        <p:nvSpPr>
          <p:cNvPr id="31756" name="AutoShape 12">
            <a:extLst>
              <a:ext uri="{FF2B5EF4-FFF2-40B4-BE49-F238E27FC236}">
                <a16:creationId xmlns:a16="http://schemas.microsoft.com/office/drawing/2014/main" id="{5F79DF23-D7A0-4063-B7CF-7566CFE45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484784"/>
            <a:ext cx="5334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B63F162C-ACD4-4C48-B177-A9238570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37384"/>
            <a:ext cx="1524000" cy="914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Zweitrat</a:t>
            </a:r>
            <a:endParaRPr kumimoji="0" lang="de-CH" altLang="de-DE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111A3535-2426-4F04-9BFA-3A2F1398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237384"/>
            <a:ext cx="1600200" cy="914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Erstrat</a:t>
            </a:r>
            <a:endParaRPr kumimoji="0" lang="de-CH" altLang="de-DE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1764" name="AutoShape 20">
            <a:extLst>
              <a:ext uri="{FF2B5EF4-FFF2-40B4-BE49-F238E27FC236}">
                <a16:creationId xmlns:a16="http://schemas.microsoft.com/office/drawing/2014/main" id="{9E93E91B-B6CA-424B-B55B-06BAFE30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313584"/>
            <a:ext cx="609600" cy="8382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66" name="Rectangle 22">
            <a:extLst>
              <a:ext uri="{FF2B5EF4-FFF2-40B4-BE49-F238E27FC236}">
                <a16:creationId xmlns:a16="http://schemas.microsoft.com/office/drawing/2014/main" id="{7A0BD922-AC3A-434F-9AFF-631648D6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7384"/>
            <a:ext cx="12954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1800">
                <a:solidFill>
                  <a:schemeClr val="bg1"/>
                </a:solidFill>
                <a:latin typeface="Arial" panose="020B0604020202020204" pitchFamily="34" charset="0"/>
              </a:rPr>
              <a:t>Publikation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1800">
                <a:solidFill>
                  <a:schemeClr val="bg1"/>
                </a:solidFill>
                <a:latin typeface="Arial" panose="020B0604020202020204" pitchFamily="34" charset="0"/>
              </a:rPr>
              <a:t>im BBl.</a:t>
            </a:r>
            <a:endParaRPr kumimoji="0" lang="de-CH" altLang="de-DE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67" name="Rectangle 23">
            <a:extLst>
              <a:ext uri="{FF2B5EF4-FFF2-40B4-BE49-F238E27FC236}">
                <a16:creationId xmlns:a16="http://schemas.microsoft.com/office/drawing/2014/main" id="{110F08B0-9E9B-48EC-9E65-DFD75367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37384"/>
            <a:ext cx="1447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Referendum</a:t>
            </a:r>
            <a:endParaRPr kumimoji="0" lang="de-CH" altLang="de-DE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1768" name="AutoShape 24">
            <a:extLst>
              <a:ext uri="{FF2B5EF4-FFF2-40B4-BE49-F238E27FC236}">
                <a16:creationId xmlns:a16="http://schemas.microsoft.com/office/drawing/2014/main" id="{9B32DBE2-8438-495D-9090-8F5183C2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237384"/>
            <a:ext cx="533400" cy="914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69" name="AutoShape 25">
            <a:extLst>
              <a:ext uri="{FF2B5EF4-FFF2-40B4-BE49-F238E27FC236}">
                <a16:creationId xmlns:a16="http://schemas.microsoft.com/office/drawing/2014/main" id="{932014DA-BAD9-47F3-ADC7-E3CC9B51C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51784"/>
            <a:ext cx="609600" cy="13716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70" name="AutoShape 26">
            <a:extLst>
              <a:ext uri="{FF2B5EF4-FFF2-40B4-BE49-F238E27FC236}">
                <a16:creationId xmlns:a16="http://schemas.microsoft.com/office/drawing/2014/main" id="{FE7728C3-F535-47A4-957E-58C685828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51784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71" name="Rectangle 27">
            <a:extLst>
              <a:ext uri="{FF2B5EF4-FFF2-40B4-BE49-F238E27FC236}">
                <a16:creationId xmlns:a16="http://schemas.microsoft.com/office/drawing/2014/main" id="{9D164319-F5AD-43B4-AFF2-01D0BB4F2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523384"/>
            <a:ext cx="1981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000">
                <a:solidFill>
                  <a:schemeClr val="bg1"/>
                </a:solidFill>
                <a:latin typeface="Arial" panose="020B0604020202020204" pitchFamily="34" charset="0"/>
              </a:rPr>
              <a:t>Obligatorisch</a:t>
            </a:r>
            <a:endParaRPr kumimoji="0" lang="de-CH" altLang="de-DE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72" name="Rectangle 28">
            <a:extLst>
              <a:ext uri="{FF2B5EF4-FFF2-40B4-BE49-F238E27FC236}">
                <a16:creationId xmlns:a16="http://schemas.microsoft.com/office/drawing/2014/main" id="{B01E0C7C-C918-4798-98E7-9543A3A59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685184"/>
            <a:ext cx="1371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Fakultativ</a:t>
            </a:r>
            <a:endParaRPr kumimoji="0" lang="de-CH" altLang="de-DE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1775" name="AutoShape 31">
            <a:extLst>
              <a:ext uri="{FF2B5EF4-FFF2-40B4-BE49-F238E27FC236}">
                <a16:creationId xmlns:a16="http://schemas.microsoft.com/office/drawing/2014/main" id="{26A9A4D9-733E-45FE-81ED-661A690F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608984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76" name="AutoShape 32">
            <a:extLst>
              <a:ext uri="{FF2B5EF4-FFF2-40B4-BE49-F238E27FC236}">
                <a16:creationId xmlns:a16="http://schemas.microsoft.com/office/drawing/2014/main" id="{94880908-8627-42E0-9371-A6CC371FF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523384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77" name="Rectangle 33">
            <a:extLst>
              <a:ext uri="{FF2B5EF4-FFF2-40B4-BE49-F238E27FC236}">
                <a16:creationId xmlns:a16="http://schemas.microsoft.com/office/drawing/2014/main" id="{1CFDAC04-B818-44D6-B240-C1FEBECE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532784"/>
            <a:ext cx="50292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Für das Inkrafttreten genügt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einfaches Volksmehr</a:t>
            </a:r>
          </a:p>
        </p:txBody>
      </p:sp>
      <p:sp>
        <p:nvSpPr>
          <p:cNvPr id="31780" name="Rectangle 36">
            <a:extLst>
              <a:ext uri="{FF2B5EF4-FFF2-40B4-BE49-F238E27FC236}">
                <a16:creationId xmlns:a16="http://schemas.microsoft.com/office/drawing/2014/main" id="{F6D162DE-57DE-4911-A05F-AF11F267B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447184"/>
            <a:ext cx="502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400">
                <a:solidFill>
                  <a:schemeClr val="bg1"/>
                </a:solidFill>
                <a:latin typeface="Arial" panose="020B0604020202020204" pitchFamily="34" charset="0"/>
              </a:rPr>
              <a:t>Für das Inkrafttreten braucht es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400">
                <a:solidFill>
                  <a:schemeClr val="bg1"/>
                </a:solidFill>
                <a:latin typeface="Arial" panose="020B0604020202020204" pitchFamily="34" charset="0"/>
              </a:rPr>
              <a:t>Volks- und Ständemehr</a:t>
            </a:r>
          </a:p>
        </p:txBody>
      </p:sp>
      <p:sp>
        <p:nvSpPr>
          <p:cNvPr id="31765" name="AutoShape 21">
            <a:extLst>
              <a:ext uri="{FF2B5EF4-FFF2-40B4-BE49-F238E27FC236}">
                <a16:creationId xmlns:a16="http://schemas.microsoft.com/office/drawing/2014/main" id="{90877F11-AA68-4633-9BF4-29BFA697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37384"/>
            <a:ext cx="609600" cy="914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31781" name="AutoShape 37">
            <a:extLst>
              <a:ext uri="{FF2B5EF4-FFF2-40B4-BE49-F238E27FC236}">
                <a16:creationId xmlns:a16="http://schemas.microsoft.com/office/drawing/2014/main" id="{B8E7F058-8CE2-45D3-BB47-0BD175827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484784"/>
            <a:ext cx="1676400" cy="1676400"/>
          </a:xfrm>
          <a:prstGeom prst="downArrowCallout">
            <a:avLst>
              <a:gd name="adj1" fmla="val 40907"/>
              <a:gd name="adj2" fmla="val 42046"/>
              <a:gd name="adj3" fmla="val 20074"/>
              <a:gd name="adj4" fmla="val 5871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6" tIns="45713" rIns="91426" bIns="45713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12813" indent="-230188" defTabSz="912813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200">
                <a:solidFill>
                  <a:schemeClr val="bg1"/>
                </a:solidFill>
                <a:latin typeface="Arial" panose="020B0604020202020204" pitchFamily="34" charset="0"/>
              </a:rPr>
              <a:t>Bundesrats-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2200">
                <a:solidFill>
                  <a:schemeClr val="bg1"/>
                </a:solidFill>
                <a:latin typeface="Arial" panose="020B0604020202020204" pitchFamily="34" charset="0"/>
              </a:rPr>
              <a:t>Beschluss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de-CH" altLang="de-DE" sz="1400">
                <a:solidFill>
                  <a:schemeClr val="bg1"/>
                </a:solidFill>
                <a:latin typeface="Arial" panose="020B0604020202020204" pitchFamily="34" charset="0"/>
              </a:rPr>
              <a:t>Botschaft</a:t>
            </a:r>
            <a:endParaRPr kumimoji="0" lang="de-CH" altLang="de-DE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 autoUpdateAnimBg="0"/>
      <p:bldP spid="31749" grpId="0" animBg="1"/>
      <p:bldP spid="31750" grpId="0" animBg="1" autoUpdateAnimBg="0"/>
      <p:bldP spid="31752" grpId="0" animBg="1"/>
      <p:bldP spid="31753" grpId="0" animBg="1" autoUpdateAnimBg="0"/>
      <p:bldP spid="31756" grpId="0" animBg="1"/>
      <p:bldP spid="31760" grpId="0" animBg="1" autoUpdateAnimBg="0"/>
      <p:bldP spid="31761" grpId="0" animBg="1" autoUpdateAnimBg="0"/>
      <p:bldP spid="31764" grpId="0" animBg="1"/>
      <p:bldP spid="31766" grpId="0" animBg="1" autoUpdateAnimBg="0"/>
      <p:bldP spid="31767" grpId="0" animBg="1" autoUpdateAnimBg="0"/>
      <p:bldP spid="31768" grpId="0" animBg="1"/>
      <p:bldP spid="31769" grpId="0" animBg="1"/>
      <p:bldP spid="31770" grpId="0" animBg="1"/>
      <p:bldP spid="31771" grpId="0" animBg="1" autoUpdateAnimBg="0"/>
      <p:bldP spid="31772" grpId="0" animBg="1" autoUpdateAnimBg="0"/>
      <p:bldP spid="31775" grpId="0" animBg="1"/>
      <p:bldP spid="31776" grpId="0" animBg="1"/>
      <p:bldP spid="31777" grpId="0" animBg="1" autoUpdateAnimBg="0"/>
      <p:bldP spid="31780" grpId="0" animBg="1" autoUpdateAnimBg="0"/>
      <p:bldP spid="31765" grpId="0" animBg="1"/>
      <p:bldP spid="3178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3043AA-54DC-86FF-73CB-F5B82688EFA4}"/>
              </a:ext>
            </a:extLst>
          </p:cNvPr>
          <p:cNvSpPr txBox="1"/>
          <p:nvPr/>
        </p:nvSpPr>
        <p:spPr>
          <a:xfrm>
            <a:off x="1905000" y="990601"/>
            <a:ext cx="8305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i="1" dirty="0"/>
              <a:t>«Keine Regierung und keine Bataillone vermögen Recht und Freiheit zu schützen, wo der Bürger nicht imstande ist, selber vor die Haustür zu treten und nachzusehen, was es gibt!»</a:t>
            </a:r>
          </a:p>
          <a:p>
            <a:endParaRPr lang="de-CH" sz="4000" b="1" i="1" dirty="0"/>
          </a:p>
          <a:p>
            <a:endParaRPr lang="de-CH" sz="4000" b="1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6E19E2-BC1D-94EF-85AE-C5A92FE606BF}"/>
              </a:ext>
            </a:extLst>
          </p:cNvPr>
          <p:cNvSpPr txBox="1"/>
          <p:nvPr/>
        </p:nvSpPr>
        <p:spPr>
          <a:xfrm>
            <a:off x="5029200" y="4953000"/>
            <a:ext cx="5486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/>
              <a:t>Gottfried Keller (1819 - 1890)</a:t>
            </a:r>
            <a:br>
              <a:rPr lang="de-CH" b="1"/>
            </a:br>
            <a:r>
              <a:rPr lang="de-CH" b="1"/>
              <a:t>Schweizer Dichter, Romanautor und Staatsschreiber</a:t>
            </a:r>
          </a:p>
        </p:txBody>
      </p:sp>
    </p:spTree>
    <p:extLst>
      <p:ext uri="{BB962C8B-B14F-4D97-AF65-F5344CB8AC3E}">
        <p14:creationId xmlns:p14="http://schemas.microsoft.com/office/powerpoint/2010/main" val="127869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A079BE1-ED93-4445-AD4A-0D6710970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F6C79BF-A4E0-4CC8-952B-C736485CA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2AD0A4-6CB0-51DB-0C74-3276F6D1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824690"/>
            <a:ext cx="3724138" cy="13951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</a:rPr>
              <a:t>Vielen Dank für Ihre Aufmerksamkeit!</a:t>
            </a:r>
          </a:p>
        </p:txBody>
      </p:sp>
      <p:pic>
        <p:nvPicPr>
          <p:cNvPr id="5" name="Inhaltsplatzhalter 4" descr="Danke Holzklötze vor glänzendem Hintergrund.">
            <a:extLst>
              <a:ext uri="{FF2B5EF4-FFF2-40B4-BE49-F238E27FC236}">
                <a16:creationId xmlns:a16="http://schemas.microsoft.com/office/drawing/2014/main" id="{82BE8A1B-389F-48FF-BA0F-34B6710C3F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400561" y="643467"/>
            <a:ext cx="5390877" cy="3598411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A4F49A-F59B-6752-8AB5-E31D53929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863" y="4824689"/>
            <a:ext cx="5653669" cy="142550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>
              <a:spcAft>
                <a:spcPts val="3600"/>
              </a:spcAft>
            </a:pPr>
            <a:r>
              <a:rPr lang="en-US" sz="32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Ihre</a:t>
            </a: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32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Fragen</a:t>
            </a: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32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sind</a:t>
            </a: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32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willkommen</a:t>
            </a: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pPr marL="0">
              <a:spcAft>
                <a:spcPts val="3600"/>
              </a:spcAft>
            </a:pPr>
            <a:r>
              <a:rPr lang="en-US" sz="32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Ihr</a:t>
            </a: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Feedback </a:t>
            </a:r>
            <a:r>
              <a:rPr lang="en-US" sz="32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ist</a:t>
            </a: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mir </a:t>
            </a:r>
            <a:r>
              <a:rPr lang="en-US" sz="32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wichtig</a:t>
            </a: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3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efe">
  <a:themeElements>
    <a:clrScheme name="Tief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Tief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ef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TM04033923[[fn=Tiefe]]</Template>
  <TotalTime>0</TotalTime>
  <Words>521</Words>
  <Application>Microsoft Office PowerPoint</Application>
  <PresentationFormat>Breitbild</PresentationFormat>
  <Paragraphs>103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Aptos</vt:lpstr>
      <vt:lpstr>Arial</vt:lpstr>
      <vt:lpstr>Corbel</vt:lpstr>
      <vt:lpstr>Tiefe</vt:lpstr>
      <vt:lpstr>Gewaltenteilung in der Schweiz</vt:lpstr>
      <vt:lpstr>PowerPoint-Präsentation</vt:lpstr>
      <vt:lpstr>Die Gewaltentrennung</vt:lpstr>
      <vt:lpstr>Die Volksrechte</vt:lpstr>
      <vt:lpstr>Föderalismus / Subsidiaritätsprinzip Negative Kompetenzausscheidung </vt:lpstr>
      <vt:lpstr>Regelung in Deutschland (Grundgesetz)</vt:lpstr>
      <vt:lpstr>Der Weg zum Gesetz</vt:lpstr>
      <vt:lpstr>PowerPoint-Präsentation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Claudio Zanetti</dc:creator>
  <cp:lastModifiedBy>Claudio Zanetti</cp:lastModifiedBy>
  <cp:revision>3</cp:revision>
  <dcterms:created xsi:type="dcterms:W3CDTF">2025-10-19T16:06:30Z</dcterms:created>
  <dcterms:modified xsi:type="dcterms:W3CDTF">2025-10-23T15:13:04Z</dcterms:modified>
</cp:coreProperties>
</file>